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0"/>
  </p:notesMasterIdLst>
  <p:handoutMasterIdLst>
    <p:handoutMasterId r:id="rId21"/>
  </p:handoutMasterIdLst>
  <p:sldIdLst>
    <p:sldId id="296" r:id="rId2"/>
    <p:sldId id="319" r:id="rId3"/>
    <p:sldId id="320" r:id="rId4"/>
    <p:sldId id="301" r:id="rId5"/>
    <p:sldId id="298" r:id="rId6"/>
    <p:sldId id="300" r:id="rId7"/>
    <p:sldId id="302" r:id="rId8"/>
    <p:sldId id="271" r:id="rId9"/>
    <p:sldId id="276" r:id="rId10"/>
    <p:sldId id="274" r:id="rId11"/>
    <p:sldId id="275" r:id="rId12"/>
    <p:sldId id="277" r:id="rId13"/>
    <p:sldId id="278" r:id="rId14"/>
    <p:sldId id="306" r:id="rId15"/>
    <p:sldId id="307" r:id="rId16"/>
    <p:sldId id="308" r:id="rId17"/>
    <p:sldId id="283" r:id="rId18"/>
    <p:sldId id="313" r:id="rId1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76" d="100"/>
          <a:sy n="76" d="100"/>
        </p:scale>
        <p:origin x="1350" y="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2025/3/31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2025/3/31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556792"/>
            <a:ext cx="9906000" cy="150328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遊戲論壇</a:t>
            </a:r>
            <a:br>
              <a:rPr lang="en-US" altLang="zh-TW" sz="4000" dirty="0"/>
            </a:br>
            <a:r>
              <a:rPr lang="en-US" altLang="zh-TW" sz="4000" dirty="0" err="1"/>
              <a:t>GameVerse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組別：第一組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組長：許清彰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組員：林楷紘、紀皓騫、熊偉誌、廖士傑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指導老師：許雅婷、錢達智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90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新聞列表  </a:t>
            </a:r>
            <a:r>
              <a:rPr lang="en-US" altLang="zh-TW" dirty="0"/>
              <a:t>(</a:t>
            </a:r>
            <a:r>
              <a:rPr lang="en-US" altLang="zh-TW" dirty="0" err="1"/>
              <a:t>NewsList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新聞區導覽列：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點擊後立即搜索該分類新聞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搜索列可以輸入關鍵字快速查詢相關新聞</a:t>
            </a:r>
            <a:endParaRPr lang="en-US" altLang="zh-TW" sz="1600" dirty="0"/>
          </a:p>
          <a:p>
            <a:endParaRPr lang="en-US" altLang="zh-TW" sz="2000" dirty="0"/>
          </a:p>
          <a:p>
            <a:r>
              <a:rPr lang="zh-TW" altLang="en-US" sz="2000" dirty="0"/>
              <a:t>輪播圖：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播放最新資訊</a:t>
            </a:r>
            <a:endParaRPr lang="en-US" altLang="zh-TW" sz="1600" dirty="0"/>
          </a:p>
          <a:p>
            <a:endParaRPr lang="en-US" altLang="zh-TW" sz="2000" dirty="0"/>
          </a:p>
          <a:p>
            <a:r>
              <a:rPr lang="zh-TW" altLang="en-US" sz="2000" dirty="0"/>
              <a:t>新聞列表：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依照發布時間，以最新資訊開始閱覽</a:t>
            </a:r>
            <a:endParaRPr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762BBD-8092-482F-8F06-31143706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" r="1172"/>
          <a:stretch/>
        </p:blipFill>
        <p:spPr>
          <a:xfrm>
            <a:off x="262610" y="1268760"/>
            <a:ext cx="706665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新聞內容  </a:t>
            </a:r>
            <a:r>
              <a:rPr lang="en-US" altLang="zh-TW" dirty="0"/>
              <a:t>(News)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768" y="764704"/>
            <a:ext cx="4176464" cy="396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/>
              <a:t>顯示新聞詳細報導及相關影片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830C76-E4FB-48BD-BA5A-EFBA3AA2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36" y="1340768"/>
            <a:ext cx="7905328" cy="50921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B661A85-6512-4DB4-B30C-19978682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37" y="1340769"/>
            <a:ext cx="7905328" cy="50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新聞內容 </a:t>
            </a:r>
            <a:r>
              <a:rPr lang="en-US" altLang="zh-TW" dirty="0"/>
              <a:t>(News)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2319" y="1484784"/>
            <a:ext cx="2304256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留言板：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使用者登入後可以進行留言討論</a:t>
            </a:r>
            <a:br>
              <a:rPr lang="en-US" altLang="zh-TW" sz="1600" dirty="0"/>
            </a:br>
            <a:br>
              <a:rPr lang="en-US" altLang="zh-TW" sz="1600" dirty="0"/>
            </a:br>
            <a:r>
              <a:rPr lang="zh-TW" altLang="en-US" sz="1600" dirty="0"/>
              <a:t>有設置字數限制，達到字數上限時外框會變色提示</a:t>
            </a:r>
            <a:endParaRPr lang="en-US" altLang="zh-TW" sz="1600" dirty="0"/>
          </a:p>
          <a:p>
            <a:pPr marL="361950" lvl="1" indent="0">
              <a:buNone/>
            </a:pPr>
            <a:endParaRPr lang="en-US" altLang="zh-TW" sz="2000" dirty="0"/>
          </a:p>
          <a:p>
            <a:r>
              <a:rPr lang="zh-TW" altLang="en-US" sz="2000" dirty="0"/>
              <a:t>相關新聞：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顯示出與該新聞相同遊戲或相同類型的其他新聞資訊</a:t>
            </a:r>
            <a:endParaRPr lang="en-US" altLang="zh-TW" sz="1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6CEF89B-02BC-4C7F-8C40-053215A79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" t="2664" r="1364" b="1117"/>
          <a:stretch/>
        </p:blipFill>
        <p:spPr>
          <a:xfrm>
            <a:off x="251514" y="1484784"/>
            <a:ext cx="7127806" cy="46085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57A59B-CF40-4008-9C50-B01E726CB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2" r="3282" b="53647"/>
          <a:stretch/>
        </p:blipFill>
        <p:spPr>
          <a:xfrm>
            <a:off x="251514" y="1484784"/>
            <a:ext cx="7127806" cy="23131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68A608E-7915-4A17-B079-2C5DD9A57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3" t="3422" r="3813" b="3422"/>
          <a:stretch/>
        </p:blipFill>
        <p:spPr>
          <a:xfrm>
            <a:off x="251514" y="1484784"/>
            <a:ext cx="7140805" cy="36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7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</a:t>
            </a:r>
            <a:r>
              <a:rPr lang="en-US" altLang="zh-TW" dirty="0"/>
              <a:t>(</a:t>
            </a:r>
            <a:r>
              <a:rPr lang="zh-TW" altLang="en-US" dirty="0"/>
              <a:t>訪客</a:t>
            </a:r>
            <a:r>
              <a:rPr lang="en-US" altLang="zh-TW" dirty="0"/>
              <a:t>/</a:t>
            </a:r>
            <a:r>
              <a:rPr lang="zh-TW" altLang="en-US" dirty="0"/>
              <a:t>好友功能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8EAF4DC-C42B-4374-8B92-A2C61D4E8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521" y="742329"/>
            <a:ext cx="1971950" cy="23042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8DE6BB-381A-44A0-A157-C86974AB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942" y="1356575"/>
            <a:ext cx="1952898" cy="23042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AB6D66-5301-420B-A6F2-CC5772CAF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97" y="3385772"/>
            <a:ext cx="5112568" cy="156517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112348-9A78-4A09-BEE9-10396B986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936" y="5208332"/>
            <a:ext cx="4248472" cy="135931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FCF241-0E23-4CD0-869C-522CC730FD47}"/>
              </a:ext>
            </a:extLst>
          </p:cNvPr>
          <p:cNvSpPr txBox="1"/>
          <p:nvPr/>
        </p:nvSpPr>
        <p:spPr>
          <a:xfrm>
            <a:off x="1223137" y="5652771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在瀏覽其他人的頁面只會看到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好友跟追蹤者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0FC40606-C6EC-4ECE-9414-ED6E741EC2AA}"/>
              </a:ext>
            </a:extLst>
          </p:cNvPr>
          <p:cNvSpPr/>
          <p:nvPr/>
        </p:nvSpPr>
        <p:spPr>
          <a:xfrm>
            <a:off x="2497546" y="2256675"/>
            <a:ext cx="3240360" cy="50405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A386BA-E8BB-4A92-9621-D1A7F985AB72}"/>
              </a:ext>
            </a:extLst>
          </p:cNvPr>
          <p:cNvSpPr txBox="1"/>
          <p:nvPr/>
        </p:nvSpPr>
        <p:spPr>
          <a:xfrm>
            <a:off x="2564090" y="1657630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zzzz</a:t>
            </a:r>
            <a:r>
              <a:rPr lang="zh-TW" altLang="en-US" dirty="0">
                <a:solidFill>
                  <a:schemeClr val="bg1"/>
                </a:solidFill>
              </a:rPr>
              <a:t>發送好友請求及追蹤大楷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以及瀏覽大楷的頁面</a:t>
            </a:r>
          </a:p>
        </p:txBody>
      </p:sp>
      <p:sp>
        <p:nvSpPr>
          <p:cNvPr id="16" name="箭號: 上彎 15">
            <a:extLst>
              <a:ext uri="{FF2B5EF4-FFF2-40B4-BE49-F238E27FC236}">
                <a16:creationId xmlns:a16="http://schemas.microsoft.com/office/drawing/2014/main" id="{F3F76EFD-E12A-4F36-83E5-A4D7705AC8C8}"/>
              </a:ext>
            </a:extLst>
          </p:cNvPr>
          <p:cNvSpPr/>
          <p:nvPr/>
        </p:nvSpPr>
        <p:spPr>
          <a:xfrm rot="16200000" flipH="1">
            <a:off x="5962554" y="3662274"/>
            <a:ext cx="811386" cy="1360260"/>
          </a:xfrm>
          <a:prstGeom prst="bentUp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6B4E856-497E-426F-89CB-3337DA9A8B8D}"/>
              </a:ext>
            </a:extLst>
          </p:cNvPr>
          <p:cNvSpPr txBox="1"/>
          <p:nvPr/>
        </p:nvSpPr>
        <p:spPr>
          <a:xfrm>
            <a:off x="7361877" y="4168358"/>
            <a:ext cx="251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大楷看到</a:t>
            </a:r>
            <a:r>
              <a:rPr lang="en-US" altLang="zh-TW" dirty="0">
                <a:solidFill>
                  <a:schemeClr val="bg1"/>
                </a:solidFill>
              </a:rPr>
              <a:t>zzzz</a:t>
            </a:r>
            <a:r>
              <a:rPr lang="zh-TW" altLang="en-US" dirty="0">
                <a:solidFill>
                  <a:schemeClr val="bg1"/>
                </a:solidFill>
              </a:rPr>
              <a:t>發送好友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5544DF91-DB94-4FEB-BA4C-6A8AB136BB83}"/>
              </a:ext>
            </a:extLst>
          </p:cNvPr>
          <p:cNvCxnSpPr/>
          <p:nvPr/>
        </p:nvCxnSpPr>
        <p:spPr>
          <a:xfrm flipH="1">
            <a:off x="7251007" y="2677403"/>
            <a:ext cx="831483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69C9CE-DC31-4BD1-90C5-A7087563AFCF}"/>
              </a:ext>
            </a:extLst>
          </p:cNvPr>
          <p:cNvSpPr txBox="1"/>
          <p:nvPr/>
        </p:nvSpPr>
        <p:spPr>
          <a:xfrm>
            <a:off x="7650840" y="173941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瀏覽大楷的頁面後，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就會顯示在今日訪客</a:t>
            </a:r>
          </a:p>
        </p:txBody>
      </p:sp>
    </p:spTree>
    <p:extLst>
      <p:ext uri="{BB962C8B-B14F-4D97-AF65-F5344CB8AC3E}">
        <p14:creationId xmlns:p14="http://schemas.microsoft.com/office/powerpoint/2010/main" val="227533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看板列表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080CAA6-5B4D-F32A-847F-6EFB006B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858" y="980728"/>
            <a:ext cx="2232248" cy="5257809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顯示所有專板　預設以人氣高低進行排序</a:t>
            </a:r>
            <a:endParaRPr lang="en-US" altLang="zh-TW" sz="1800" dirty="0"/>
          </a:p>
          <a:p>
            <a:r>
              <a:rPr lang="zh-TW" altLang="en-US" sz="1800" dirty="0"/>
              <a:t>使用者可透過</a:t>
            </a:r>
            <a:r>
              <a:rPr lang="en-US" altLang="zh-TW" sz="1800" dirty="0"/>
              <a:t>【</a:t>
            </a:r>
            <a:r>
              <a:rPr lang="zh-TW" altLang="en-US" sz="1800" dirty="0"/>
              <a:t>分類按鈕</a:t>
            </a:r>
            <a:r>
              <a:rPr lang="en-US" altLang="zh-TW" sz="1800" dirty="0"/>
              <a:t>】</a:t>
            </a:r>
            <a:r>
              <a:rPr lang="zh-TW" altLang="en-US" sz="1800" dirty="0"/>
              <a:t>或</a:t>
            </a:r>
            <a:r>
              <a:rPr lang="en-US" altLang="zh-TW" sz="1800" dirty="0"/>
              <a:t>【</a:t>
            </a:r>
            <a:r>
              <a:rPr lang="zh-TW" altLang="en-US" sz="1800" dirty="0"/>
              <a:t>搜尋看板</a:t>
            </a:r>
            <a:r>
              <a:rPr lang="en-US" altLang="zh-TW" sz="1800" dirty="0"/>
              <a:t>】</a:t>
            </a:r>
            <a:r>
              <a:rPr lang="zh-TW" altLang="en-US" sz="1800" dirty="0"/>
              <a:t>的方式尋找看板，點擊看板標題可進入看板首頁</a:t>
            </a:r>
            <a:endParaRPr lang="en-US" altLang="zh-TW" sz="1800" dirty="0"/>
          </a:p>
          <a:p>
            <a:r>
              <a:rPr lang="zh-TW" altLang="en-US" sz="1800" dirty="0"/>
              <a:t>右側會顯示　　使用者近期瀏覽過的看板紀錄以及最新成立看板</a:t>
            </a:r>
            <a:endParaRPr lang="en-US" altLang="zh-TW" sz="1800" dirty="0"/>
          </a:p>
          <a:p>
            <a:r>
              <a:rPr lang="zh-TW" altLang="en-US" sz="1800" dirty="0"/>
              <a:t>移動到超連結上會以綠色顯示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EA5362-6814-43D7-9C96-954C0446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1" y="980727"/>
            <a:ext cx="7678270" cy="52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4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看板首頁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080CAA6-5B4D-F32A-847F-6EFB006B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858" y="980728"/>
            <a:ext cx="2232248" cy="525780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TW" altLang="en-US" sz="1800" dirty="0"/>
              <a:t>首頁顯示看板的介紹、熱門文章以及公告</a:t>
            </a:r>
            <a:endParaRPr lang="en-US" altLang="zh-TW" sz="1800" dirty="0"/>
          </a:p>
          <a:p>
            <a:r>
              <a:rPr lang="zh-TW" altLang="en-US" sz="1800" dirty="0"/>
              <a:t>登入後使用者可以在看板上發文以及搜尋文章</a:t>
            </a:r>
            <a:endParaRPr lang="en-US" altLang="zh-TW" sz="1800" dirty="0"/>
          </a:p>
          <a:p>
            <a:r>
              <a:rPr lang="zh-TW" altLang="en-US" sz="1800" dirty="0"/>
              <a:t>上排按鈕可進入文章列表，切換式的分頁</a:t>
            </a:r>
            <a:endParaRPr lang="en-US" altLang="zh-TW" sz="1800" dirty="0"/>
          </a:p>
          <a:p>
            <a:r>
              <a:rPr lang="zh-TW" altLang="en-US" sz="1800" dirty="0"/>
              <a:t>熱門文章會依照人氣顯示最多觀看數的</a:t>
            </a:r>
            <a:r>
              <a:rPr lang="en-US" altLang="zh-TW" sz="1800" dirty="0"/>
              <a:t>5</a:t>
            </a:r>
            <a:r>
              <a:rPr lang="zh-TW" altLang="en-US" sz="1800" dirty="0"/>
              <a:t>篇文章，點擊繼續閱讀可進入該文章頁面</a:t>
            </a:r>
            <a:endParaRPr lang="en-US" altLang="zh-TW" sz="18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5104E13-1418-490B-A7A0-6DD7BA92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820708"/>
            <a:ext cx="7146885" cy="405872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26C5A8F-030C-4A40-8935-1841007D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48" y="3645024"/>
            <a:ext cx="5835124" cy="293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25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文章列表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080CAA6-5B4D-F32A-847F-6EFB006B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858" y="980728"/>
            <a:ext cx="2232248" cy="5257809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文章列表依然時間序顯示最新發布的文章，用</a:t>
            </a:r>
            <a:r>
              <a:rPr lang="en-US" altLang="zh-TW" sz="1800" dirty="0"/>
              <a:t>【</a:t>
            </a:r>
            <a:r>
              <a:rPr lang="zh-TW" altLang="en-US" sz="1800" dirty="0"/>
              <a:t>分類按鈕</a:t>
            </a:r>
            <a:r>
              <a:rPr lang="en-US" altLang="zh-TW" sz="1800" dirty="0"/>
              <a:t>】</a:t>
            </a:r>
            <a:r>
              <a:rPr lang="zh-TW" altLang="en-US" sz="1800" dirty="0"/>
              <a:t>或</a:t>
            </a:r>
            <a:r>
              <a:rPr lang="en-US" altLang="zh-TW" sz="1800" dirty="0"/>
              <a:t>【</a:t>
            </a:r>
            <a:r>
              <a:rPr lang="zh-TW" altLang="en-US" sz="1800" dirty="0"/>
              <a:t>搜尋文章</a:t>
            </a:r>
            <a:r>
              <a:rPr lang="en-US" altLang="zh-TW" sz="1800" dirty="0"/>
              <a:t>】</a:t>
            </a:r>
            <a:r>
              <a:rPr lang="zh-TW" altLang="en-US" sz="1800" dirty="0"/>
              <a:t>可篩選自己想找的文章</a:t>
            </a:r>
            <a:endParaRPr lang="en-US" altLang="zh-TW" sz="1800" dirty="0"/>
          </a:p>
          <a:p>
            <a:r>
              <a:rPr lang="zh-TW" altLang="en-US" sz="1800" dirty="0"/>
              <a:t>點擊標題或者封面圖片皆可進入文章頁面</a:t>
            </a:r>
            <a:endParaRPr lang="en-US" altLang="zh-TW" sz="1800" dirty="0"/>
          </a:p>
          <a:p>
            <a:r>
              <a:rPr lang="en-US" altLang="zh-TW" sz="1800" dirty="0"/>
              <a:t>Controller</a:t>
            </a:r>
            <a:r>
              <a:rPr lang="zh-TW" altLang="en-US" sz="1800" dirty="0"/>
              <a:t>以及</a:t>
            </a:r>
            <a:r>
              <a:rPr lang="en-US" altLang="zh-TW" sz="1800" dirty="0"/>
              <a:t>JS</a:t>
            </a:r>
            <a:r>
              <a:rPr lang="zh-TW" altLang="en-US" sz="1800" dirty="0"/>
              <a:t>去控制分類、上下一頁的按鈕，按照文章數傳入</a:t>
            </a:r>
            <a:r>
              <a:rPr lang="en-US" altLang="zh-TW" sz="1800" dirty="0"/>
              <a:t>page</a:t>
            </a:r>
            <a:r>
              <a:rPr lang="zh-TW" altLang="en-US" sz="1800" dirty="0"/>
              <a:t>等資料</a:t>
            </a:r>
            <a:endParaRPr lang="en-US" altLang="zh-TW" sz="18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4A2C8A3-FC8E-41CC-8E56-3B0A20C3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3" y="980728"/>
            <a:ext cx="766898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51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00B050"/>
                </a:solidFill>
              </a:rPr>
              <a:t>SignalR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zh-TW" altLang="en-US" dirty="0">
                <a:solidFill>
                  <a:srgbClr val="00B050"/>
                </a:solidFill>
              </a:rPr>
              <a:t>聊天室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080CAA6-5B4D-F32A-847F-6EFB006B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858" y="980728"/>
            <a:ext cx="2232248" cy="5257809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文章列表右側顯示</a:t>
            </a:r>
            <a:r>
              <a:rPr lang="en-US" altLang="zh-TW" sz="1800" dirty="0"/>
              <a:t>【</a:t>
            </a:r>
            <a:r>
              <a:rPr lang="en-US" altLang="zh-TW" sz="1800" dirty="0" err="1"/>
              <a:t>SignalR</a:t>
            </a:r>
            <a:r>
              <a:rPr lang="en-US" altLang="zh-TW" sz="1800" dirty="0"/>
              <a:t>】</a:t>
            </a:r>
            <a:r>
              <a:rPr lang="zh-TW" altLang="en-US" sz="1800" dirty="0"/>
              <a:t>聊天室供使用者交流，未登入會以訪客顯示，反之以用戶名顯示</a:t>
            </a:r>
            <a:endParaRPr lang="en-US" altLang="zh-TW" sz="1800" dirty="0"/>
          </a:p>
          <a:p>
            <a:r>
              <a:rPr lang="zh-TW" altLang="en-US" sz="1800" dirty="0"/>
              <a:t>以</a:t>
            </a:r>
            <a:r>
              <a:rPr lang="en-US" altLang="zh-TW" sz="1800" dirty="0"/>
              <a:t>JavaScript</a:t>
            </a:r>
            <a:r>
              <a:rPr lang="zh-TW" altLang="en-US" sz="1800" dirty="0"/>
              <a:t>去控制聊天室傳輸訊息，超連結也會正常顯示，控制卷軸自動下拉移至最新的聊天訊息</a:t>
            </a:r>
            <a:endParaRPr lang="en-US" altLang="zh-TW" sz="1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F7C18A-C8FD-4345-AE80-84E292C2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80" y="917947"/>
            <a:ext cx="3960440" cy="53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8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5C763C3B-F202-49CD-AB06-E15F713D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客服頁面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DBFC92F-5E7A-4B3A-AAD2-E4122EF2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2060848"/>
            <a:ext cx="7584507" cy="3845558"/>
          </a:xfrm>
          <a:prstGeom prst="rect">
            <a:avLst/>
          </a:prstGeom>
        </p:spPr>
      </p:pic>
      <p:sp>
        <p:nvSpPr>
          <p:cNvPr id="13" name="內容版面配置區 5">
            <a:extLst>
              <a:ext uri="{FF2B5EF4-FFF2-40B4-BE49-F238E27FC236}">
                <a16:creationId xmlns:a16="http://schemas.microsoft.com/office/drawing/2014/main" id="{B92DAE92-9663-43AA-8265-7B909F8A0B1B}"/>
              </a:ext>
            </a:extLst>
          </p:cNvPr>
          <p:cNvSpPr txBox="1">
            <a:spLocks/>
          </p:cNvSpPr>
          <p:nvPr/>
        </p:nvSpPr>
        <p:spPr>
          <a:xfrm>
            <a:off x="272480" y="1116514"/>
            <a:ext cx="2408748" cy="6840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問題類型</a:t>
            </a:r>
          </a:p>
        </p:txBody>
      </p:sp>
      <p:sp>
        <p:nvSpPr>
          <p:cNvPr id="24" name="內容版面配置區 5">
            <a:extLst>
              <a:ext uri="{FF2B5EF4-FFF2-40B4-BE49-F238E27FC236}">
                <a16:creationId xmlns:a16="http://schemas.microsoft.com/office/drawing/2014/main" id="{96596F1E-82EC-4819-84C7-82D1F07A17D7}"/>
              </a:ext>
            </a:extLst>
          </p:cNvPr>
          <p:cNvSpPr txBox="1">
            <a:spLocks/>
          </p:cNvSpPr>
          <p:nvPr/>
        </p:nvSpPr>
        <p:spPr bwMode="ltGray">
          <a:xfrm>
            <a:off x="2648331" y="1116514"/>
            <a:ext cx="2066467" cy="6840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問題描述</a:t>
            </a:r>
          </a:p>
        </p:txBody>
      </p:sp>
      <p:sp>
        <p:nvSpPr>
          <p:cNvPr id="26" name="內容版面配置區 5">
            <a:extLst>
              <a:ext uri="{FF2B5EF4-FFF2-40B4-BE49-F238E27FC236}">
                <a16:creationId xmlns:a16="http://schemas.microsoft.com/office/drawing/2014/main" id="{060811F3-32A3-44A5-B766-58D5581657E8}"/>
              </a:ext>
            </a:extLst>
          </p:cNvPr>
          <p:cNvSpPr txBox="1">
            <a:spLocks/>
          </p:cNvSpPr>
          <p:nvPr/>
        </p:nvSpPr>
        <p:spPr bwMode="ltGray">
          <a:xfrm>
            <a:off x="5003128" y="1116514"/>
            <a:ext cx="2066467" cy="6840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圖片類型</a:t>
            </a:r>
          </a:p>
        </p:txBody>
      </p:sp>
    </p:spTree>
    <p:extLst>
      <p:ext uri="{BB962C8B-B14F-4D97-AF65-F5344CB8AC3E}">
        <p14:creationId xmlns:p14="http://schemas.microsoft.com/office/powerpoint/2010/main" val="409976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服裝, 人員, 下巴, 人的臉孔 的圖片&#10;&#10;AI 產生的內容可能不正確。">
            <a:extLst>
              <a:ext uri="{FF2B5EF4-FFF2-40B4-BE49-F238E27FC236}">
                <a16:creationId xmlns:a16="http://schemas.microsoft.com/office/drawing/2014/main" id="{476E3AFE-474B-08BA-11AE-7E1940AA3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7438" r="8291" b="21625"/>
          <a:stretch/>
        </p:blipFill>
        <p:spPr>
          <a:xfrm>
            <a:off x="4016895" y="1124592"/>
            <a:ext cx="1872209" cy="19856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圖片 7" descr="一張含有 人員, 人的臉孔, 眼鏡, 服裝 的圖片&#10;&#10;AI 產生的內容可能不正確。">
            <a:extLst>
              <a:ext uri="{FF2B5EF4-FFF2-40B4-BE49-F238E27FC236}">
                <a16:creationId xmlns:a16="http://schemas.microsoft.com/office/drawing/2014/main" id="{1A7AB822-F371-C6A7-3814-D56E2E810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2" t="5250" r="3400" b="44903"/>
          <a:stretch/>
        </p:blipFill>
        <p:spPr>
          <a:xfrm>
            <a:off x="887123" y="1124744"/>
            <a:ext cx="1833629" cy="20285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圖片 9" descr="一張含有 人的臉孔, 人員, 眉毛, 下巴 的圖片&#10;&#10;AI 產生的內容可能不正確。">
            <a:extLst>
              <a:ext uri="{FF2B5EF4-FFF2-40B4-BE49-F238E27FC236}">
                <a16:creationId xmlns:a16="http://schemas.microsoft.com/office/drawing/2014/main" id="{BCE5B7FE-ED08-B1FE-D9C2-F5F426A153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t="5490" r="6340" b="-1682"/>
          <a:stretch/>
        </p:blipFill>
        <p:spPr>
          <a:xfrm>
            <a:off x="7185245" y="1124592"/>
            <a:ext cx="1872209" cy="20285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DA34C3-64D6-84EB-972D-98F747558F36}"/>
              </a:ext>
            </a:extLst>
          </p:cNvPr>
          <p:cNvSpPr txBox="1"/>
          <p:nvPr/>
        </p:nvSpPr>
        <p:spPr>
          <a:xfrm>
            <a:off x="631180" y="3428341"/>
            <a:ext cx="2345514" cy="2672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rgbClr val="FFC000"/>
                </a:solidFill>
              </a:rPr>
              <a:t>組長  許清彰</a:t>
            </a:r>
            <a:endParaRPr lang="en-US" altLang="zh-TW" sz="2400" b="1" dirty="0">
              <a:solidFill>
                <a:srgbClr val="FFC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商城、商品頁面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結帳畫面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資料表建立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企劃書整理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E04A24-9E5E-A21E-2A7C-BE91533F5990}"/>
              </a:ext>
            </a:extLst>
          </p:cNvPr>
          <p:cNvSpPr txBox="1"/>
          <p:nvPr/>
        </p:nvSpPr>
        <p:spPr>
          <a:xfrm>
            <a:off x="4081606" y="3342530"/>
            <a:ext cx="1742785" cy="3318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rgbClr val="FFC000"/>
                </a:solidFill>
              </a:rPr>
              <a:t>林楷紘</a:t>
            </a:r>
            <a:endParaRPr lang="en-US" altLang="zh-TW" sz="2400" b="1" dirty="0">
              <a:solidFill>
                <a:srgbClr val="FFC000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討論區文章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發文頁面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客服中心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資料庫建置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專題說明文件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4872D3D-52B6-8AA0-CC3B-65D633AC1060}"/>
              </a:ext>
            </a:extLst>
          </p:cNvPr>
          <p:cNvSpPr txBox="1"/>
          <p:nvPr/>
        </p:nvSpPr>
        <p:spPr>
          <a:xfrm>
            <a:off x="7134542" y="3318696"/>
            <a:ext cx="1973617" cy="2892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rgbClr val="FFC000"/>
                </a:solidFill>
              </a:rPr>
              <a:t>紀皓騫</a:t>
            </a:r>
            <a:endParaRPr lang="en-US" altLang="zh-TW" sz="2400" b="1" dirty="0">
              <a:solidFill>
                <a:srgbClr val="FFC000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首頁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新聞區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新聞文章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網頁設計規劃、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資料表設計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標題 3">
            <a:extLst>
              <a:ext uri="{FF2B5EF4-FFF2-40B4-BE49-F238E27FC236}">
                <a16:creationId xmlns:a16="http://schemas.microsoft.com/office/drawing/2014/main" id="{FDCA51FA-B9F5-3E42-E13B-1950FA01E5C5}"/>
              </a:ext>
            </a:extLst>
          </p:cNvPr>
          <p:cNvSpPr txBox="1">
            <a:spLocks/>
          </p:cNvSpPr>
          <p:nvPr/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/>
              <a:t>小組分工</a:t>
            </a:r>
          </a:p>
        </p:txBody>
      </p:sp>
    </p:spTree>
    <p:extLst>
      <p:ext uri="{BB962C8B-B14F-4D97-AF65-F5344CB8AC3E}">
        <p14:creationId xmlns:p14="http://schemas.microsoft.com/office/powerpoint/2010/main" val="20748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786634BF-362E-931D-744A-FAA0C9C472CA}"/>
              </a:ext>
            </a:extLst>
          </p:cNvPr>
          <p:cNvSpPr/>
          <p:nvPr/>
        </p:nvSpPr>
        <p:spPr>
          <a:xfrm>
            <a:off x="2317411" y="1124744"/>
            <a:ext cx="1656184" cy="1656184"/>
          </a:xfrm>
          <a:prstGeom prst="ellipse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0D18459-77FE-CA62-87EF-6A6716C004E1}"/>
              </a:ext>
            </a:extLst>
          </p:cNvPr>
          <p:cNvSpPr/>
          <p:nvPr/>
        </p:nvSpPr>
        <p:spPr>
          <a:xfrm>
            <a:off x="5932405" y="1124744"/>
            <a:ext cx="1656184" cy="1656184"/>
          </a:xfrm>
          <a:prstGeom prst="ellipse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6456F3-E44D-2514-E449-76DA1EAF0671}"/>
              </a:ext>
            </a:extLst>
          </p:cNvPr>
          <p:cNvSpPr txBox="1"/>
          <p:nvPr/>
        </p:nvSpPr>
        <p:spPr>
          <a:xfrm>
            <a:off x="2158693" y="3284984"/>
            <a:ext cx="1973617" cy="2892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rgbClr val="FFC000"/>
                </a:solidFill>
              </a:rPr>
              <a:t>熊偉誌</a:t>
            </a:r>
            <a:endParaRPr lang="en-US" altLang="zh-TW" sz="2400" b="1" dirty="0">
              <a:solidFill>
                <a:srgbClr val="FFC000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登入／註冊頁面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個人頁面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設定頁面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系統架構圖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資料表設計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075AA7-F0B4-A2D7-6107-270E9EF71884}"/>
              </a:ext>
            </a:extLst>
          </p:cNvPr>
          <p:cNvSpPr txBox="1"/>
          <p:nvPr/>
        </p:nvSpPr>
        <p:spPr>
          <a:xfrm>
            <a:off x="5581328" y="3284984"/>
            <a:ext cx="2358338" cy="28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rgbClr val="FFC000"/>
                </a:solidFill>
              </a:rPr>
              <a:t>廖士傑</a:t>
            </a:r>
            <a:endParaRPr lang="en-US" altLang="zh-TW" sz="2400" b="1" dirty="0">
              <a:solidFill>
                <a:srgbClr val="FFC000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看板頁面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看板類別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討論區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文章列表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訂單紀錄功能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bg1"/>
                </a:solidFill>
              </a:rPr>
              <a:t>signalR</a:t>
            </a:r>
            <a:r>
              <a:rPr lang="zh-TW" altLang="en-US" dirty="0">
                <a:solidFill>
                  <a:schemeClr val="bg1"/>
                </a:solidFill>
              </a:rPr>
              <a:t> 聊天室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/>
                </a:solidFill>
              </a:rPr>
              <a:t>Login Check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標題 3">
            <a:extLst>
              <a:ext uri="{FF2B5EF4-FFF2-40B4-BE49-F238E27FC236}">
                <a16:creationId xmlns:a16="http://schemas.microsoft.com/office/drawing/2014/main" id="{EC58C1F2-5E35-C980-ABB1-23DCBE91D28D}"/>
              </a:ext>
            </a:extLst>
          </p:cNvPr>
          <p:cNvSpPr txBox="1">
            <a:spLocks/>
          </p:cNvSpPr>
          <p:nvPr/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/>
              <a:t>小組分工</a:t>
            </a:r>
          </a:p>
        </p:txBody>
      </p:sp>
    </p:spTree>
    <p:extLst>
      <p:ext uri="{BB962C8B-B14F-4D97-AF65-F5344CB8AC3E}">
        <p14:creationId xmlns:p14="http://schemas.microsoft.com/office/powerpoint/2010/main" val="176619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533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4000" dirty="0">
                <a:solidFill>
                  <a:schemeClr val="bg1"/>
                </a:solidFill>
              </a:rPr>
              <a:t>製作動機</a:t>
            </a:r>
            <a:endParaRPr lang="en-US" altLang="zh-TW" sz="4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4000" dirty="0">
                <a:solidFill>
                  <a:schemeClr val="bg1"/>
                </a:solidFill>
              </a:rPr>
              <a:t>如何投入應用</a:t>
            </a:r>
            <a:endParaRPr lang="en-US" altLang="zh-TW" sz="4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4000" dirty="0">
                <a:solidFill>
                  <a:schemeClr val="bg1"/>
                </a:solidFill>
              </a:rPr>
              <a:t>開發技術</a:t>
            </a:r>
            <a:endParaRPr lang="en-US" altLang="zh-TW" sz="4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4000" dirty="0">
                <a:solidFill>
                  <a:schemeClr val="bg1"/>
                </a:solidFill>
              </a:rPr>
              <a:t>網站架構</a:t>
            </a:r>
            <a:endParaRPr lang="en-US" altLang="zh-TW" sz="4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4000" dirty="0">
                <a:solidFill>
                  <a:schemeClr val="bg1"/>
                </a:solidFill>
              </a:rPr>
              <a:t>網站功能介紹 </a:t>
            </a:r>
            <a:r>
              <a:rPr lang="en-US" altLang="zh-TW" sz="4000" dirty="0">
                <a:solidFill>
                  <a:schemeClr val="bg1"/>
                </a:solidFill>
              </a:rPr>
              <a:t>&amp;</a:t>
            </a:r>
            <a:r>
              <a:rPr lang="zh-TW" altLang="en-US" sz="4000" dirty="0">
                <a:solidFill>
                  <a:schemeClr val="bg1"/>
                </a:solidFill>
              </a:rPr>
              <a:t> 實際</a:t>
            </a:r>
            <a:r>
              <a:rPr lang="en-US" altLang="zh-TW" sz="4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4119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動機</a:t>
            </a:r>
            <a:r>
              <a:rPr lang="en-US" altLang="zh-TW" dirty="0"/>
              <a:t>&amp;</a:t>
            </a:r>
            <a:r>
              <a:rPr lang="zh-TW" altLang="en-US" dirty="0"/>
              <a:t>目的</a:t>
            </a: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DC987D51-13BD-4CA3-9C55-14EE58EBF5B0}"/>
              </a:ext>
            </a:extLst>
          </p:cNvPr>
          <p:cNvSpPr txBox="1">
            <a:spLocks/>
          </p:cNvSpPr>
          <p:nvPr/>
        </p:nvSpPr>
        <p:spPr bwMode="ltGray">
          <a:xfrm>
            <a:off x="920552" y="980728"/>
            <a:ext cx="8352928" cy="540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r>
              <a:rPr lang="zh-TW" altLang="en-US" sz="1600" dirty="0">
                <a:solidFill>
                  <a:schemeClr val="bg1"/>
                </a:solidFill>
              </a:rPr>
              <a:t>我們希望打造一個以</a:t>
            </a:r>
            <a:r>
              <a:rPr lang="zh-TW" altLang="en-US" sz="1600" dirty="0">
                <a:solidFill>
                  <a:srgbClr val="FFC000"/>
                </a:solidFill>
              </a:rPr>
              <a:t>玩家</a:t>
            </a:r>
            <a:r>
              <a:rPr lang="zh-TW" altLang="en-US" sz="1600" dirty="0">
                <a:solidFill>
                  <a:schemeClr val="bg1"/>
                </a:solidFill>
              </a:rPr>
              <a:t>為核心的</a:t>
            </a:r>
            <a:r>
              <a:rPr lang="zh-TW" altLang="en-US" sz="1600" dirty="0">
                <a:solidFill>
                  <a:srgbClr val="FFC000"/>
                </a:solidFill>
              </a:rPr>
              <a:t>遊戲論壇</a:t>
            </a:r>
            <a:r>
              <a:rPr lang="zh-TW" altLang="en-US" sz="1600" dirty="0">
                <a:solidFill>
                  <a:schemeClr val="bg1"/>
                </a:solidFill>
              </a:rPr>
              <a:t>，讓每位熱愛遊戲的人都能在這裡找到歸屬。這個平台將是</a:t>
            </a:r>
            <a:r>
              <a:rPr lang="zh-TW" altLang="en-US" sz="1600" dirty="0">
                <a:solidFill>
                  <a:srgbClr val="FFC000"/>
                </a:solidFill>
              </a:rPr>
              <a:t>交流攻略</a:t>
            </a:r>
            <a:r>
              <a:rPr lang="zh-TW" altLang="en-US" sz="1600" dirty="0">
                <a:solidFill>
                  <a:schemeClr val="bg1"/>
                </a:solidFill>
              </a:rPr>
              <a:t>、</a:t>
            </a:r>
            <a:r>
              <a:rPr lang="zh-TW" altLang="en-US" sz="1600" dirty="0">
                <a:solidFill>
                  <a:srgbClr val="FFC000"/>
                </a:solidFill>
              </a:rPr>
              <a:t>分享心得</a:t>
            </a:r>
            <a:r>
              <a:rPr lang="zh-TW" altLang="en-US" sz="1600" dirty="0">
                <a:solidFill>
                  <a:schemeClr val="bg1"/>
                </a:solidFill>
              </a:rPr>
              <a:t>與</a:t>
            </a:r>
            <a:r>
              <a:rPr lang="zh-TW" altLang="en-US" sz="1600" dirty="0">
                <a:solidFill>
                  <a:srgbClr val="FFC000"/>
                </a:solidFill>
              </a:rPr>
              <a:t>碰撞創意</a:t>
            </a:r>
            <a:r>
              <a:rPr lang="zh-TW" altLang="en-US" sz="1600" dirty="0">
                <a:solidFill>
                  <a:schemeClr val="bg1"/>
                </a:solidFill>
              </a:rPr>
              <a:t>的聚集地，鼓勵玩家們深入探討遊戲世界的無限可能，並共同推動遊戲文化的發展。同時，我們提供一個精選</a:t>
            </a:r>
            <a:r>
              <a:rPr lang="zh-TW" altLang="en-US" sz="1600" dirty="0">
                <a:solidFill>
                  <a:srgbClr val="FFC000"/>
                </a:solidFill>
              </a:rPr>
              <a:t>商城</a:t>
            </a:r>
            <a:r>
              <a:rPr lang="zh-TW" altLang="en-US" sz="1600" dirty="0">
                <a:solidFill>
                  <a:schemeClr val="bg1"/>
                </a:solidFill>
              </a:rPr>
              <a:t>，作為論壇的延伸，帶來</a:t>
            </a:r>
            <a:r>
              <a:rPr lang="zh-TW" altLang="en-US" sz="1600" dirty="0">
                <a:solidFill>
                  <a:srgbClr val="FFC000"/>
                </a:solidFill>
              </a:rPr>
              <a:t>遊戲相關</a:t>
            </a:r>
            <a:r>
              <a:rPr lang="zh-TW" altLang="en-US" sz="1600" dirty="0">
                <a:solidFill>
                  <a:schemeClr val="bg1"/>
                </a:solidFill>
              </a:rPr>
              <a:t>的周邊與數位內容，讓玩家在互動之餘，能輕鬆獲得心儀的收藏。我們的願景是以論壇驅動社群熱情，讓商城成為點綴玩家體驗的額外驚喜。</a:t>
            </a:r>
            <a:endParaRPr lang="en-US" altLang="zh-TW" sz="1600" dirty="0">
              <a:solidFill>
                <a:schemeClr val="bg1"/>
              </a:solidFill>
            </a:endParaRPr>
          </a:p>
        </p:txBody>
      </p:sp>
      <p:sp>
        <p:nvSpPr>
          <p:cNvPr id="2" name="六邊形 1">
            <a:extLst>
              <a:ext uri="{FF2B5EF4-FFF2-40B4-BE49-F238E27FC236}">
                <a16:creationId xmlns:a16="http://schemas.microsoft.com/office/drawing/2014/main" id="{E4D7DA72-BB95-2B2F-E6A9-7CDC7CF479C4}"/>
              </a:ext>
            </a:extLst>
          </p:cNvPr>
          <p:cNvSpPr/>
          <p:nvPr/>
        </p:nvSpPr>
        <p:spPr>
          <a:xfrm>
            <a:off x="3680450" y="4321409"/>
            <a:ext cx="1060704" cy="914400"/>
          </a:xfrm>
          <a:prstGeom prst="hexagon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C000"/>
                </a:solidFill>
              </a:rPr>
              <a:t>遊戲新聞</a:t>
            </a:r>
          </a:p>
        </p:txBody>
      </p:sp>
      <p:sp>
        <p:nvSpPr>
          <p:cNvPr id="5" name="六邊形 4">
            <a:extLst>
              <a:ext uri="{FF2B5EF4-FFF2-40B4-BE49-F238E27FC236}">
                <a16:creationId xmlns:a16="http://schemas.microsoft.com/office/drawing/2014/main" id="{253940E6-543C-548C-6E91-2F4C8C17343A}"/>
              </a:ext>
            </a:extLst>
          </p:cNvPr>
          <p:cNvSpPr/>
          <p:nvPr/>
        </p:nvSpPr>
        <p:spPr>
          <a:xfrm>
            <a:off x="4520952" y="3840128"/>
            <a:ext cx="1060704" cy="914400"/>
          </a:xfrm>
          <a:prstGeom prst="hexagon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FFC000"/>
                </a:solidFill>
              </a:rPr>
              <a:t>心得攻略</a:t>
            </a:r>
          </a:p>
        </p:txBody>
      </p:sp>
      <p:sp>
        <p:nvSpPr>
          <p:cNvPr id="6" name="六邊形 5">
            <a:extLst>
              <a:ext uri="{FF2B5EF4-FFF2-40B4-BE49-F238E27FC236}">
                <a16:creationId xmlns:a16="http://schemas.microsoft.com/office/drawing/2014/main" id="{DB9C9EA6-4835-E535-C528-B1206167FC9D}"/>
              </a:ext>
            </a:extLst>
          </p:cNvPr>
          <p:cNvSpPr/>
          <p:nvPr/>
        </p:nvSpPr>
        <p:spPr>
          <a:xfrm>
            <a:off x="5373308" y="4318640"/>
            <a:ext cx="1060704" cy="914400"/>
          </a:xfrm>
          <a:prstGeom prst="hexagon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FFC000"/>
                </a:solidFill>
              </a:rPr>
              <a:t>相關商品</a:t>
            </a:r>
          </a:p>
        </p:txBody>
      </p:sp>
      <p:sp>
        <p:nvSpPr>
          <p:cNvPr id="7" name="六邊形 6">
            <a:extLst>
              <a:ext uri="{FF2B5EF4-FFF2-40B4-BE49-F238E27FC236}">
                <a16:creationId xmlns:a16="http://schemas.microsoft.com/office/drawing/2014/main" id="{186BFC50-1388-20C9-1DF5-126DA3142D2F}"/>
              </a:ext>
            </a:extLst>
          </p:cNvPr>
          <p:cNvSpPr/>
          <p:nvPr/>
        </p:nvSpPr>
        <p:spPr>
          <a:xfrm>
            <a:off x="4520952" y="4797152"/>
            <a:ext cx="1060704" cy="914400"/>
          </a:xfrm>
          <a:prstGeom prst="hexagon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FFC000"/>
                </a:solidFill>
              </a:rPr>
              <a:t>交友互助</a:t>
            </a:r>
          </a:p>
        </p:txBody>
      </p:sp>
    </p:spTree>
    <p:extLst>
      <p:ext uri="{BB962C8B-B14F-4D97-AF65-F5344CB8AC3E}">
        <p14:creationId xmlns:p14="http://schemas.microsoft.com/office/powerpoint/2010/main" val="2445151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開發技術</a:t>
            </a: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DC987D51-13BD-4CA3-9C55-14EE58EBF5B0}"/>
              </a:ext>
            </a:extLst>
          </p:cNvPr>
          <p:cNvSpPr txBox="1">
            <a:spLocks/>
          </p:cNvSpPr>
          <p:nvPr/>
        </p:nvSpPr>
        <p:spPr bwMode="ltGray">
          <a:xfrm>
            <a:off x="920552" y="980728"/>
            <a:ext cx="8352928" cy="540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lang="en-US" altLang="zh-TW" sz="1600" dirty="0">
              <a:solidFill>
                <a:schemeClr val="bg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C28579E-2CF6-40CF-9542-E463454D835D}"/>
              </a:ext>
            </a:extLst>
          </p:cNvPr>
          <p:cNvSpPr/>
          <p:nvPr/>
        </p:nvSpPr>
        <p:spPr>
          <a:xfrm>
            <a:off x="550662" y="1837845"/>
            <a:ext cx="3024336" cy="2952328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32" name="Picture 8" descr="什麼是jQuery？曾經熱門的JavaScript函式庫沒落了嗎？ - ALPHA Camp">
            <a:extLst>
              <a:ext uri="{FF2B5EF4-FFF2-40B4-BE49-F238E27FC236}">
                <a16:creationId xmlns:a16="http://schemas.microsoft.com/office/drawing/2014/main" id="{B685C16C-BAE3-41A3-94EB-8D4FB8B4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73" y="3497417"/>
            <a:ext cx="848001" cy="5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s.tpointtech.com/bootstrappages/images/bootst...">
            <a:extLst>
              <a:ext uri="{FF2B5EF4-FFF2-40B4-BE49-F238E27FC236}">
                <a16:creationId xmlns:a16="http://schemas.microsoft.com/office/drawing/2014/main" id="{2A44BF6B-3689-4913-BB9C-8E74BCF1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01" y="3466791"/>
            <a:ext cx="848002" cy="84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955B5EBF-7F01-4F6A-A0EF-C6FF59238762}"/>
              </a:ext>
            </a:extLst>
          </p:cNvPr>
          <p:cNvSpPr/>
          <p:nvPr/>
        </p:nvSpPr>
        <p:spPr>
          <a:xfrm>
            <a:off x="3966854" y="3800767"/>
            <a:ext cx="2025545" cy="2052228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D3394CB-CAD9-4FBB-8C99-5D24CDB2C1E9}"/>
              </a:ext>
            </a:extLst>
          </p:cNvPr>
          <p:cNvSpPr/>
          <p:nvPr/>
        </p:nvSpPr>
        <p:spPr>
          <a:xfrm>
            <a:off x="6459174" y="1772816"/>
            <a:ext cx="3024336" cy="2952328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36" name="Picture 12" descr="DevBricker | SQL Server 快速上手(1)-資料庫簡介">
            <a:extLst>
              <a:ext uri="{FF2B5EF4-FFF2-40B4-BE49-F238E27FC236}">
                <a16:creationId xmlns:a16="http://schemas.microsoft.com/office/drawing/2014/main" id="{1586D230-2AD5-4B80-AA08-667D1C116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021" y="4653136"/>
            <a:ext cx="1729466" cy="5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sp .Net MVC] ViewMode vs DTO(Data Transfer Object)：叡揚部落格">
            <a:extLst>
              <a:ext uri="{FF2B5EF4-FFF2-40B4-BE49-F238E27FC236}">
                <a16:creationId xmlns:a16="http://schemas.microsoft.com/office/drawing/2014/main" id="{9746C8A5-7EFB-4B9B-9C60-6ADF7933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308" y="2421915"/>
            <a:ext cx="1240723" cy="6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7D4B3AEF-6F10-424E-93E9-BC01A8D4AF4E}"/>
              </a:ext>
            </a:extLst>
          </p:cNvPr>
          <p:cNvSpPr/>
          <p:nvPr/>
        </p:nvSpPr>
        <p:spPr>
          <a:xfrm>
            <a:off x="3960982" y="1062028"/>
            <a:ext cx="2025545" cy="2052228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44" name="Picture 20" descr="GitHub Service | Princeton Research Computing">
            <a:extLst>
              <a:ext uri="{FF2B5EF4-FFF2-40B4-BE49-F238E27FC236}">
                <a16:creationId xmlns:a16="http://schemas.microsoft.com/office/drawing/2014/main" id="{A219E169-EC66-4B64-94F0-72917C59F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35" y="1562743"/>
            <a:ext cx="1233546" cy="105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al-time Communication With SignalR: Case Study">
            <a:extLst>
              <a:ext uri="{FF2B5EF4-FFF2-40B4-BE49-F238E27FC236}">
                <a16:creationId xmlns:a16="http://schemas.microsoft.com/office/drawing/2014/main" id="{F72BBA9F-35D0-4226-B215-A41D8904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308" y="3314009"/>
            <a:ext cx="1240723" cy="77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plementing AspNet Identity in .NET Core : A Step-by-Step Guide to  Implementing Authentication and Authorization">
            <a:extLst>
              <a:ext uri="{FF2B5EF4-FFF2-40B4-BE49-F238E27FC236}">
                <a16:creationId xmlns:a16="http://schemas.microsoft.com/office/drawing/2014/main" id="{1DB492B5-B5DF-4EAE-AD4E-ECD3E48DB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451" y="2965126"/>
            <a:ext cx="1261432" cy="60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 descr="一張含有 文字, 標誌, 符號, 字型 的圖片&#10;&#10;AI 產生的內容可能不正確。">
            <a:extLst>
              <a:ext uri="{FF2B5EF4-FFF2-40B4-BE49-F238E27FC236}">
                <a16:creationId xmlns:a16="http://schemas.microsoft.com/office/drawing/2014/main" id="{D6E195FE-EB9E-8CC3-571F-04302BF777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78" y="2325206"/>
            <a:ext cx="1709825" cy="9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9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76536" y="9465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網站架構</a:t>
            </a: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DC987D51-13BD-4CA3-9C55-14EE58EBF5B0}"/>
              </a:ext>
            </a:extLst>
          </p:cNvPr>
          <p:cNvSpPr txBox="1">
            <a:spLocks/>
          </p:cNvSpPr>
          <p:nvPr/>
        </p:nvSpPr>
        <p:spPr bwMode="ltGray">
          <a:xfrm>
            <a:off x="848544" y="980728"/>
            <a:ext cx="8352928" cy="540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lang="en-US" altLang="zh-TW" sz="1600" dirty="0">
              <a:solidFill>
                <a:schemeClr val="bg1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B3E21C9-E2B7-4439-A0C8-B24F9290D6D4}"/>
              </a:ext>
            </a:extLst>
          </p:cNvPr>
          <p:cNvSpPr/>
          <p:nvPr/>
        </p:nvSpPr>
        <p:spPr>
          <a:xfrm>
            <a:off x="4160913" y="849796"/>
            <a:ext cx="1719345" cy="7200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論壇首頁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594B6C2-1005-4AB0-9B9F-3F2669C97186}"/>
              </a:ext>
            </a:extLst>
          </p:cNvPr>
          <p:cNvSpPr/>
          <p:nvPr/>
        </p:nvSpPr>
        <p:spPr>
          <a:xfrm>
            <a:off x="3470786" y="4555444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新聞內容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A31CFFC8-7249-4A48-9A78-1C2FA247070A}"/>
              </a:ext>
            </a:extLst>
          </p:cNvPr>
          <p:cNvSpPr/>
          <p:nvPr/>
        </p:nvSpPr>
        <p:spPr>
          <a:xfrm>
            <a:off x="297316" y="5531274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客服中心</a:t>
            </a: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A93C5DA-7E9F-44F0-AB40-6BA0469B8D6C}"/>
              </a:ext>
            </a:extLst>
          </p:cNvPr>
          <p:cNvSpPr/>
          <p:nvPr/>
        </p:nvSpPr>
        <p:spPr>
          <a:xfrm>
            <a:off x="5050974" y="4546020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看板首頁</a:t>
            </a: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E567A446-1CAF-4697-88BA-ED31411EA197}"/>
              </a:ext>
            </a:extLst>
          </p:cNvPr>
          <p:cNvSpPr/>
          <p:nvPr/>
        </p:nvSpPr>
        <p:spPr>
          <a:xfrm>
            <a:off x="6636334" y="5515001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文章編輯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9D082E96-3A78-4ADD-9116-E355AA1A2D93}"/>
              </a:ext>
            </a:extLst>
          </p:cNvPr>
          <p:cNvSpPr/>
          <p:nvPr/>
        </p:nvSpPr>
        <p:spPr>
          <a:xfrm>
            <a:off x="6636334" y="4555444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文章頁面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39A4772-4EFD-4EDD-BDA5-7FA0DCFF29F5}"/>
              </a:ext>
            </a:extLst>
          </p:cNvPr>
          <p:cNvSpPr>
            <a:spLocks/>
          </p:cNvSpPr>
          <p:nvPr/>
        </p:nvSpPr>
        <p:spPr>
          <a:xfrm>
            <a:off x="3469248" y="3591898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新聞列表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B646C0CC-C4F3-44FE-8C40-F170109706A8}"/>
              </a:ext>
            </a:extLst>
          </p:cNvPr>
          <p:cNvSpPr>
            <a:spLocks/>
          </p:cNvSpPr>
          <p:nvPr/>
        </p:nvSpPr>
        <p:spPr>
          <a:xfrm>
            <a:off x="299000" y="3581135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 </a:t>
            </a:r>
            <a:endParaRPr lang="en-US" altLang="zh-TW" dirty="0"/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3E76349-C0AB-4CC9-ADA2-715121B83290}"/>
              </a:ext>
            </a:extLst>
          </p:cNvPr>
          <p:cNvSpPr>
            <a:spLocks/>
          </p:cNvSpPr>
          <p:nvPr/>
        </p:nvSpPr>
        <p:spPr>
          <a:xfrm>
            <a:off x="5056957" y="3582804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看板列表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1C4B41A5-6373-45BA-8ED7-984C7D3909E2}"/>
              </a:ext>
            </a:extLst>
          </p:cNvPr>
          <p:cNvSpPr>
            <a:spLocks/>
          </p:cNvSpPr>
          <p:nvPr/>
        </p:nvSpPr>
        <p:spPr>
          <a:xfrm>
            <a:off x="1875318" y="3591898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好友圈</a:t>
            </a: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BC159451-61E8-4FB3-9202-41EA0241B12A}"/>
              </a:ext>
            </a:extLst>
          </p:cNvPr>
          <p:cNvSpPr>
            <a:spLocks/>
          </p:cNvSpPr>
          <p:nvPr/>
        </p:nvSpPr>
        <p:spPr>
          <a:xfrm>
            <a:off x="6636657" y="3590568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文章列表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DC89BAD7-9EA4-4411-B358-9F88A485F4E5}"/>
              </a:ext>
            </a:extLst>
          </p:cNvPr>
          <p:cNvSpPr>
            <a:spLocks/>
          </p:cNvSpPr>
          <p:nvPr/>
        </p:nvSpPr>
        <p:spPr>
          <a:xfrm>
            <a:off x="8210281" y="3590568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商品頁面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67F1074A-D409-4B8F-BF1C-77FCD9910D54}"/>
              </a:ext>
            </a:extLst>
          </p:cNvPr>
          <p:cNvSpPr/>
          <p:nvPr/>
        </p:nvSpPr>
        <p:spPr>
          <a:xfrm>
            <a:off x="8210281" y="4560423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結帳畫面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D63F9393-DC0E-45DF-94A6-CF14795D1C26}"/>
              </a:ext>
            </a:extLst>
          </p:cNvPr>
          <p:cNvSpPr/>
          <p:nvPr/>
        </p:nvSpPr>
        <p:spPr>
          <a:xfrm>
            <a:off x="8210281" y="5530006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訂單紀錄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7EF0313-3222-57B5-6D8E-DE6DE908F349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4090248" y="4311978"/>
            <a:ext cx="1538" cy="2434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6DED9D4-3DCC-C1A3-70EE-7A34FC442D0B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 flipH="1">
            <a:off x="5671974" y="4302884"/>
            <a:ext cx="5983" cy="243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1672D9E-1F26-93AC-829A-274C575AB717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 flipH="1">
            <a:off x="7257334" y="4310648"/>
            <a:ext cx="323" cy="2447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A75F3C5-CA7A-5D72-63B2-F953632E002E}"/>
              </a:ext>
            </a:extLst>
          </p:cNvPr>
          <p:cNvCxnSpPr>
            <a:cxnSpLocks/>
            <a:stCxn id="50" idx="2"/>
            <a:endCxn id="48" idx="0"/>
          </p:cNvCxnSpPr>
          <p:nvPr/>
        </p:nvCxnSpPr>
        <p:spPr>
          <a:xfrm>
            <a:off x="7257334" y="5275524"/>
            <a:ext cx="0" cy="2394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0C63FDB-1F06-8B87-5FE8-3EA90D6FF6C6}"/>
              </a:ext>
            </a:extLst>
          </p:cNvPr>
          <p:cNvCxnSpPr>
            <a:cxnSpLocks/>
            <a:stCxn id="54" idx="2"/>
            <a:endCxn id="56" idx="0"/>
          </p:cNvCxnSpPr>
          <p:nvPr/>
        </p:nvCxnSpPr>
        <p:spPr>
          <a:xfrm>
            <a:off x="8831281" y="5280503"/>
            <a:ext cx="0" cy="2495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5397270-F33E-EDB0-6987-0402EF432281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8831281" y="4310648"/>
            <a:ext cx="0" cy="2497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05058B9-7DBD-FB7C-9881-620F8682186E}"/>
              </a:ext>
            </a:extLst>
          </p:cNvPr>
          <p:cNvCxnSpPr>
            <a:cxnSpLocks/>
          </p:cNvCxnSpPr>
          <p:nvPr/>
        </p:nvCxnSpPr>
        <p:spPr>
          <a:xfrm>
            <a:off x="5025008" y="1569876"/>
            <a:ext cx="0" cy="3469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B51C0BFB-3714-36EB-3993-D17433A98502}"/>
              </a:ext>
            </a:extLst>
          </p:cNvPr>
          <p:cNvCxnSpPr>
            <a:cxnSpLocks/>
          </p:cNvCxnSpPr>
          <p:nvPr/>
        </p:nvCxnSpPr>
        <p:spPr>
          <a:xfrm flipH="1">
            <a:off x="923416" y="1916832"/>
            <a:ext cx="41015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FBDEC8B-899E-8965-BB40-3E245A1F3299}"/>
              </a:ext>
            </a:extLst>
          </p:cNvPr>
          <p:cNvCxnSpPr>
            <a:cxnSpLocks/>
          </p:cNvCxnSpPr>
          <p:nvPr/>
        </p:nvCxnSpPr>
        <p:spPr>
          <a:xfrm>
            <a:off x="5025008" y="1916832"/>
            <a:ext cx="38108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F0CF263F-A57C-1F48-03F7-27E0763D2C21}"/>
              </a:ext>
            </a:extLst>
          </p:cNvPr>
          <p:cNvCxnSpPr>
            <a:cxnSpLocks/>
            <a:stCxn id="237" idx="2"/>
            <a:endCxn id="33" idx="0"/>
          </p:cNvCxnSpPr>
          <p:nvPr/>
        </p:nvCxnSpPr>
        <p:spPr>
          <a:xfrm flipH="1">
            <a:off x="920000" y="3224955"/>
            <a:ext cx="7752" cy="3561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29CFCB29-ED63-766C-10AD-A1B1E66A42BB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084027" y="3083435"/>
            <a:ext cx="6221" cy="5084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FD8E4B1D-66BA-A15B-7A79-DE54B6D3FA9C}"/>
              </a:ext>
            </a:extLst>
          </p:cNvPr>
          <p:cNvCxnSpPr>
            <a:cxnSpLocks/>
            <a:stCxn id="240" idx="2"/>
            <a:endCxn id="40" idx="0"/>
          </p:cNvCxnSpPr>
          <p:nvPr/>
        </p:nvCxnSpPr>
        <p:spPr>
          <a:xfrm>
            <a:off x="5673534" y="3235847"/>
            <a:ext cx="4423" cy="34695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065F186-9A50-2727-B602-8893EF39586D}"/>
              </a:ext>
            </a:extLst>
          </p:cNvPr>
          <p:cNvCxnSpPr>
            <a:cxnSpLocks/>
            <a:stCxn id="241" idx="2"/>
            <a:endCxn id="46" idx="0"/>
          </p:cNvCxnSpPr>
          <p:nvPr/>
        </p:nvCxnSpPr>
        <p:spPr>
          <a:xfrm>
            <a:off x="7256051" y="3235847"/>
            <a:ext cx="1606" cy="3547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0FFDF29F-5361-B82C-A835-87D040F9BBEE}"/>
              </a:ext>
            </a:extLst>
          </p:cNvPr>
          <p:cNvCxnSpPr>
            <a:cxnSpLocks/>
            <a:stCxn id="242" idx="2"/>
            <a:endCxn id="52" idx="0"/>
          </p:cNvCxnSpPr>
          <p:nvPr/>
        </p:nvCxnSpPr>
        <p:spPr>
          <a:xfrm flipH="1">
            <a:off x="8831281" y="3235767"/>
            <a:ext cx="2864" cy="3548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矩形: 圓角 236">
            <a:extLst>
              <a:ext uri="{FF2B5EF4-FFF2-40B4-BE49-F238E27FC236}">
                <a16:creationId xmlns:a16="http://schemas.microsoft.com/office/drawing/2014/main" id="{20CB8741-E770-E0A3-1210-F2AC336E8766}"/>
              </a:ext>
            </a:extLst>
          </p:cNvPr>
          <p:cNvSpPr/>
          <p:nvPr/>
        </p:nvSpPr>
        <p:spPr>
          <a:xfrm>
            <a:off x="207672" y="2504875"/>
            <a:ext cx="1440160" cy="720080"/>
          </a:xfrm>
          <a:prstGeom prst="round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登入介面</a:t>
            </a:r>
          </a:p>
        </p:txBody>
      </p:sp>
      <p:sp>
        <p:nvSpPr>
          <p:cNvPr id="238" name="矩形: 圓角 237">
            <a:extLst>
              <a:ext uri="{FF2B5EF4-FFF2-40B4-BE49-F238E27FC236}">
                <a16:creationId xmlns:a16="http://schemas.microsoft.com/office/drawing/2014/main" id="{89323931-5E23-9217-8CDB-C117410E0DF4}"/>
              </a:ext>
            </a:extLst>
          </p:cNvPr>
          <p:cNvSpPr/>
          <p:nvPr/>
        </p:nvSpPr>
        <p:spPr>
          <a:xfrm>
            <a:off x="1785853" y="2515767"/>
            <a:ext cx="1440160" cy="720080"/>
          </a:xfrm>
          <a:prstGeom prst="round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個人頁面</a:t>
            </a:r>
          </a:p>
        </p:txBody>
      </p:sp>
      <p:sp>
        <p:nvSpPr>
          <p:cNvPr id="239" name="矩形: 圓角 238">
            <a:extLst>
              <a:ext uri="{FF2B5EF4-FFF2-40B4-BE49-F238E27FC236}">
                <a16:creationId xmlns:a16="http://schemas.microsoft.com/office/drawing/2014/main" id="{2241E81B-1FD0-9CE7-C78C-3CC92EE78901}"/>
              </a:ext>
            </a:extLst>
          </p:cNvPr>
          <p:cNvSpPr/>
          <p:nvPr/>
        </p:nvSpPr>
        <p:spPr>
          <a:xfrm>
            <a:off x="3370937" y="2523510"/>
            <a:ext cx="1440160" cy="720080"/>
          </a:xfrm>
          <a:prstGeom prst="round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新聞區</a:t>
            </a:r>
          </a:p>
        </p:txBody>
      </p:sp>
      <p:sp>
        <p:nvSpPr>
          <p:cNvPr id="240" name="矩形: 圓角 239">
            <a:extLst>
              <a:ext uri="{FF2B5EF4-FFF2-40B4-BE49-F238E27FC236}">
                <a16:creationId xmlns:a16="http://schemas.microsoft.com/office/drawing/2014/main" id="{1D33E603-9674-BD34-5174-87D77A7CB0C3}"/>
              </a:ext>
            </a:extLst>
          </p:cNvPr>
          <p:cNvSpPr/>
          <p:nvPr/>
        </p:nvSpPr>
        <p:spPr>
          <a:xfrm>
            <a:off x="4953454" y="2515767"/>
            <a:ext cx="1440160" cy="720080"/>
          </a:xfrm>
          <a:prstGeom prst="round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看板區</a:t>
            </a:r>
          </a:p>
        </p:txBody>
      </p:sp>
      <p:sp>
        <p:nvSpPr>
          <p:cNvPr id="241" name="矩形: 圓角 240">
            <a:extLst>
              <a:ext uri="{FF2B5EF4-FFF2-40B4-BE49-F238E27FC236}">
                <a16:creationId xmlns:a16="http://schemas.microsoft.com/office/drawing/2014/main" id="{C7FB07A8-D0BD-066D-C4EC-21305B9A508B}"/>
              </a:ext>
            </a:extLst>
          </p:cNvPr>
          <p:cNvSpPr/>
          <p:nvPr/>
        </p:nvSpPr>
        <p:spPr>
          <a:xfrm>
            <a:off x="6535971" y="2515767"/>
            <a:ext cx="1440160" cy="720080"/>
          </a:xfrm>
          <a:prstGeom prst="round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論壇區</a:t>
            </a:r>
          </a:p>
        </p:txBody>
      </p:sp>
      <p:sp>
        <p:nvSpPr>
          <p:cNvPr id="242" name="矩形: 圓角 241">
            <a:extLst>
              <a:ext uri="{FF2B5EF4-FFF2-40B4-BE49-F238E27FC236}">
                <a16:creationId xmlns:a16="http://schemas.microsoft.com/office/drawing/2014/main" id="{86C9AD2C-0CA7-698F-D27B-756C06072837}"/>
              </a:ext>
            </a:extLst>
          </p:cNvPr>
          <p:cNvSpPr/>
          <p:nvPr/>
        </p:nvSpPr>
        <p:spPr>
          <a:xfrm>
            <a:off x="8114065" y="2515767"/>
            <a:ext cx="1440160" cy="720000"/>
          </a:xfrm>
          <a:prstGeom prst="roundRect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商城</a:t>
            </a:r>
          </a:p>
        </p:txBody>
      </p:sp>
      <p:sp>
        <p:nvSpPr>
          <p:cNvPr id="246" name="矩形: 圓角 245">
            <a:extLst>
              <a:ext uri="{FF2B5EF4-FFF2-40B4-BE49-F238E27FC236}">
                <a16:creationId xmlns:a16="http://schemas.microsoft.com/office/drawing/2014/main" id="{08F1415E-D1B4-53FA-998E-31AE99E80B55}"/>
              </a:ext>
            </a:extLst>
          </p:cNvPr>
          <p:cNvSpPr/>
          <p:nvPr/>
        </p:nvSpPr>
        <p:spPr>
          <a:xfrm>
            <a:off x="297316" y="4551565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</a:t>
            </a:r>
          </a:p>
        </p:txBody>
      </p:sp>
      <p:cxnSp>
        <p:nvCxnSpPr>
          <p:cNvPr id="266" name="直線接點 265">
            <a:extLst>
              <a:ext uri="{FF2B5EF4-FFF2-40B4-BE49-F238E27FC236}">
                <a16:creationId xmlns:a16="http://schemas.microsoft.com/office/drawing/2014/main" id="{01BFA752-07E7-DF1F-B9DD-A0E1388CC3C6}"/>
              </a:ext>
            </a:extLst>
          </p:cNvPr>
          <p:cNvCxnSpPr>
            <a:cxnSpLocks/>
            <a:stCxn id="238" idx="2"/>
            <a:endCxn id="42" idx="0"/>
          </p:cNvCxnSpPr>
          <p:nvPr/>
        </p:nvCxnSpPr>
        <p:spPr>
          <a:xfrm flipH="1">
            <a:off x="2496318" y="3235847"/>
            <a:ext cx="9615" cy="3560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接點 274">
            <a:extLst>
              <a:ext uri="{FF2B5EF4-FFF2-40B4-BE49-F238E27FC236}">
                <a16:creationId xmlns:a16="http://schemas.microsoft.com/office/drawing/2014/main" id="{39727A7F-7B92-EF70-1545-CBFC6A8788E6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927752" y="1885950"/>
            <a:ext cx="0" cy="618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線接點 284">
            <a:extLst>
              <a:ext uri="{FF2B5EF4-FFF2-40B4-BE49-F238E27FC236}">
                <a16:creationId xmlns:a16="http://schemas.microsoft.com/office/drawing/2014/main" id="{54A0E850-3C6E-443C-B760-0FBAC51E86EB}"/>
              </a:ext>
            </a:extLst>
          </p:cNvPr>
          <p:cNvCxnSpPr>
            <a:cxnSpLocks/>
            <a:endCxn id="238" idx="0"/>
          </p:cNvCxnSpPr>
          <p:nvPr/>
        </p:nvCxnSpPr>
        <p:spPr>
          <a:xfrm>
            <a:off x="2505933" y="1916832"/>
            <a:ext cx="0" cy="59893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接點 288">
            <a:extLst>
              <a:ext uri="{FF2B5EF4-FFF2-40B4-BE49-F238E27FC236}">
                <a16:creationId xmlns:a16="http://schemas.microsoft.com/office/drawing/2014/main" id="{9C5FCC84-0372-C590-4282-9A7DCD361512}"/>
              </a:ext>
            </a:extLst>
          </p:cNvPr>
          <p:cNvCxnSpPr>
            <a:cxnSpLocks/>
            <a:endCxn id="239" idx="0"/>
          </p:cNvCxnSpPr>
          <p:nvPr/>
        </p:nvCxnSpPr>
        <p:spPr>
          <a:xfrm>
            <a:off x="4087137" y="1916832"/>
            <a:ext cx="3880" cy="606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線接點 293">
            <a:extLst>
              <a:ext uri="{FF2B5EF4-FFF2-40B4-BE49-F238E27FC236}">
                <a16:creationId xmlns:a16="http://schemas.microsoft.com/office/drawing/2014/main" id="{290057E9-1220-54C8-F865-5C1EF0D78268}"/>
              </a:ext>
            </a:extLst>
          </p:cNvPr>
          <p:cNvCxnSpPr>
            <a:cxnSpLocks/>
            <a:endCxn id="242" idx="0"/>
          </p:cNvCxnSpPr>
          <p:nvPr/>
        </p:nvCxnSpPr>
        <p:spPr>
          <a:xfrm>
            <a:off x="8831281" y="1885950"/>
            <a:ext cx="2864" cy="6298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線接點 299">
            <a:extLst>
              <a:ext uri="{FF2B5EF4-FFF2-40B4-BE49-F238E27FC236}">
                <a16:creationId xmlns:a16="http://schemas.microsoft.com/office/drawing/2014/main" id="{9E3DA627-C791-90E3-BDEC-46A1F1A85DBD}"/>
              </a:ext>
            </a:extLst>
          </p:cNvPr>
          <p:cNvCxnSpPr>
            <a:cxnSpLocks/>
            <a:endCxn id="241" idx="0"/>
          </p:cNvCxnSpPr>
          <p:nvPr/>
        </p:nvCxnSpPr>
        <p:spPr>
          <a:xfrm>
            <a:off x="7256051" y="1916832"/>
            <a:ext cx="0" cy="59893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線接點 302">
            <a:extLst>
              <a:ext uri="{FF2B5EF4-FFF2-40B4-BE49-F238E27FC236}">
                <a16:creationId xmlns:a16="http://schemas.microsoft.com/office/drawing/2014/main" id="{4E7D8E29-F063-7D2C-4D04-B6F9844881B9}"/>
              </a:ext>
            </a:extLst>
          </p:cNvPr>
          <p:cNvCxnSpPr>
            <a:cxnSpLocks/>
            <a:endCxn id="240" idx="0"/>
          </p:cNvCxnSpPr>
          <p:nvPr/>
        </p:nvCxnSpPr>
        <p:spPr>
          <a:xfrm flipH="1">
            <a:off x="5673534" y="1885950"/>
            <a:ext cx="4423" cy="6298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線接點 305">
            <a:extLst>
              <a:ext uri="{FF2B5EF4-FFF2-40B4-BE49-F238E27FC236}">
                <a16:creationId xmlns:a16="http://schemas.microsoft.com/office/drawing/2014/main" id="{8C414CCE-FB24-11B2-A63E-945947FBA3AA}"/>
              </a:ext>
            </a:extLst>
          </p:cNvPr>
          <p:cNvCxnSpPr>
            <a:cxnSpLocks/>
            <a:stCxn id="33" idx="2"/>
            <a:endCxn id="246" idx="0"/>
          </p:cNvCxnSpPr>
          <p:nvPr/>
        </p:nvCxnSpPr>
        <p:spPr>
          <a:xfrm flipH="1">
            <a:off x="918316" y="4301215"/>
            <a:ext cx="1684" cy="2503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線接點 309">
            <a:extLst>
              <a:ext uri="{FF2B5EF4-FFF2-40B4-BE49-F238E27FC236}">
                <a16:creationId xmlns:a16="http://schemas.microsoft.com/office/drawing/2014/main" id="{787D09EE-6D7B-0020-F4AD-295A2362AED2}"/>
              </a:ext>
            </a:extLst>
          </p:cNvPr>
          <p:cNvCxnSpPr>
            <a:cxnSpLocks/>
            <a:stCxn id="246" idx="2"/>
            <a:endCxn id="38" idx="0"/>
          </p:cNvCxnSpPr>
          <p:nvPr/>
        </p:nvCxnSpPr>
        <p:spPr>
          <a:xfrm>
            <a:off x="918316" y="5271645"/>
            <a:ext cx="0" cy="2596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矩形: 圓角 313">
            <a:extLst>
              <a:ext uri="{FF2B5EF4-FFF2-40B4-BE49-F238E27FC236}">
                <a16:creationId xmlns:a16="http://schemas.microsoft.com/office/drawing/2014/main" id="{33A2139D-8574-43DA-A8CA-63F995FF5279}"/>
              </a:ext>
            </a:extLst>
          </p:cNvPr>
          <p:cNvSpPr>
            <a:spLocks/>
          </p:cNvSpPr>
          <p:nvPr/>
        </p:nvSpPr>
        <p:spPr>
          <a:xfrm>
            <a:off x="1874340" y="4552807"/>
            <a:ext cx="1242000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修改資料</a:t>
            </a:r>
          </a:p>
        </p:txBody>
      </p:sp>
      <p:cxnSp>
        <p:nvCxnSpPr>
          <p:cNvPr id="315" name="直線接點 314">
            <a:extLst>
              <a:ext uri="{FF2B5EF4-FFF2-40B4-BE49-F238E27FC236}">
                <a16:creationId xmlns:a16="http://schemas.microsoft.com/office/drawing/2014/main" id="{91500216-3239-84F5-3F76-ADBAC95F655C}"/>
              </a:ext>
            </a:extLst>
          </p:cNvPr>
          <p:cNvCxnSpPr>
            <a:cxnSpLocks/>
            <a:stCxn id="42" idx="2"/>
            <a:endCxn id="314" idx="0"/>
          </p:cNvCxnSpPr>
          <p:nvPr/>
        </p:nvCxnSpPr>
        <p:spPr>
          <a:xfrm flipH="1">
            <a:off x="2495340" y="4311978"/>
            <a:ext cx="978" cy="2408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65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論壇首頁  </a:t>
            </a:r>
            <a:r>
              <a:rPr lang="en-US" altLang="zh-TW" dirty="0"/>
              <a:t>(Home Page)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主導覽列：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搜索欄：可以查詢所需要的資訊及商品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登入</a:t>
            </a:r>
            <a:r>
              <a:rPr lang="en-US" altLang="zh-TW" sz="1600" dirty="0"/>
              <a:t>/</a:t>
            </a:r>
            <a:r>
              <a:rPr lang="zh-TW" altLang="en-US" sz="1600" dirty="0"/>
              <a:t>註冊 按鈕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漢堡選單：方便使用者快速前往頁面</a:t>
            </a:r>
            <a:endParaRPr lang="en-US" altLang="zh-TW" sz="1600" dirty="0"/>
          </a:p>
          <a:p>
            <a:r>
              <a:rPr lang="zh-TW" altLang="en-US" sz="2000" dirty="0"/>
              <a:t>側邊選單：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使用者可以點選想前往的頁面</a:t>
            </a:r>
            <a:endParaRPr lang="en-US" altLang="zh-TW" sz="1600" dirty="0"/>
          </a:p>
          <a:p>
            <a:r>
              <a:rPr lang="zh-TW" altLang="en-US" sz="2000" dirty="0"/>
              <a:t>最新消息：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顯示最新資訊</a:t>
            </a:r>
            <a:endParaRPr lang="en-US" altLang="zh-TW" sz="1600" dirty="0"/>
          </a:p>
          <a:p>
            <a:r>
              <a:rPr lang="zh-TW" altLang="en-US" sz="2000" dirty="0"/>
              <a:t>廣告：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展示近期熱賣商品</a:t>
            </a:r>
            <a:endParaRPr lang="en-US" altLang="zh-TW" sz="20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B4C4B99-5292-4AD6-9E64-78FFF1EFD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1" r="1172"/>
          <a:stretch/>
        </p:blipFill>
        <p:spPr>
          <a:xfrm>
            <a:off x="128464" y="1272274"/>
            <a:ext cx="7197906" cy="493906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55661B-D736-4E12-AB2B-CD5913870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" t="2470"/>
          <a:stretch/>
        </p:blipFill>
        <p:spPr>
          <a:xfrm>
            <a:off x="2998980" y="929116"/>
            <a:ext cx="4319033" cy="28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C772EAEE-6D62-45A6-A774-5E13746FF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熱賣商品：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展示近期熱賣商品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熱門看板：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依瀏覽數排序看板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置頂按鈕：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點擊後立即回到頁面最上方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2BE3DC-5B4C-4303-BDD8-8B0E07F31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16496" y="332656"/>
            <a:ext cx="6753200" cy="22894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A800BA-1625-46FB-87E8-2468E2693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08" t="11776" r="790"/>
          <a:stretch/>
        </p:blipFill>
        <p:spPr>
          <a:xfrm>
            <a:off x="416496" y="2708920"/>
            <a:ext cx="6818964" cy="38746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8B1A53-2D09-48F1-B381-192E5634D0AE}"/>
              </a:ext>
            </a:extLst>
          </p:cNvPr>
          <p:cNvSpPr/>
          <p:nvPr/>
        </p:nvSpPr>
        <p:spPr>
          <a:xfrm>
            <a:off x="6825208" y="5959312"/>
            <a:ext cx="410252" cy="5660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EA10BA6-D84E-48FA-9143-A356CF27320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235460" y="5959312"/>
            <a:ext cx="1173924" cy="283016"/>
          </a:xfrm>
          <a:prstGeom prst="bentConnector3">
            <a:avLst>
              <a:gd name="adj1" fmla="val 10002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70901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2630</TotalTime>
  <Words>824</Words>
  <Application>Microsoft Office PowerPoint</Application>
  <PresentationFormat>A4 紙張 (210x297 公釐)</PresentationFormat>
  <Paragraphs>141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微軟正黑體</vt:lpstr>
      <vt:lpstr>新細明體</vt:lpstr>
      <vt:lpstr>Arial</vt:lpstr>
      <vt:lpstr>Calibri</vt:lpstr>
      <vt:lpstr>Wingdings</vt:lpstr>
      <vt:lpstr>2020簡報範本_light</vt:lpstr>
      <vt:lpstr>遊戲論壇 GameVerse</vt:lpstr>
      <vt:lpstr>PowerPoint 簡報</vt:lpstr>
      <vt:lpstr>PowerPoint 簡報</vt:lpstr>
      <vt:lpstr>大綱</vt:lpstr>
      <vt:lpstr>動機&amp;目的</vt:lpstr>
      <vt:lpstr>開發技術</vt:lpstr>
      <vt:lpstr>網站架構</vt:lpstr>
      <vt:lpstr>論壇首頁  (Home Page)</vt:lpstr>
      <vt:lpstr>PowerPoint 簡報</vt:lpstr>
      <vt:lpstr>新聞列表  (NewsList) </vt:lpstr>
      <vt:lpstr>新聞內容  (News)</vt:lpstr>
      <vt:lpstr>新聞內容 (News)</vt:lpstr>
      <vt:lpstr>個人頁面(訪客/好友功能)  (Personal)</vt:lpstr>
      <vt:lpstr>看板列表</vt:lpstr>
      <vt:lpstr>看板首頁</vt:lpstr>
      <vt:lpstr>文章列表</vt:lpstr>
      <vt:lpstr>SignalR 聊天室</vt:lpstr>
      <vt:lpstr>客服頁面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96</cp:revision>
  <dcterms:created xsi:type="dcterms:W3CDTF">2021-04-12T00:49:08Z</dcterms:created>
  <dcterms:modified xsi:type="dcterms:W3CDTF">2025-03-31T04:57:18Z</dcterms:modified>
  <cp:category/>
</cp:coreProperties>
</file>